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Inter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nest SemiBold"/>
      <p:regular r:id="rId44"/>
      <p:bold r:id="rId45"/>
    </p:embeddedFont>
    <p:embeddedFont>
      <p:font typeface="Inter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OnestSemiBold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InterMedium-regular.fntdata"/><Relationship Id="rId45" Type="http://schemas.openxmlformats.org/officeDocument/2006/relationships/font" Target="fonts/Ones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Medium-italic.fntdata"/><Relationship Id="rId47" Type="http://schemas.openxmlformats.org/officeDocument/2006/relationships/font" Target="fonts/InterMedium-bold.fntdata"/><Relationship Id="rId49" Type="http://schemas.openxmlformats.org/officeDocument/2006/relationships/font" Target="fonts/Inter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InterSemiBold-bold.fntdata"/><Relationship Id="rId36" Type="http://schemas.openxmlformats.org/officeDocument/2006/relationships/font" Target="fonts/InterSemiBold-regular.fntdata"/><Relationship Id="rId39" Type="http://schemas.openxmlformats.org/officeDocument/2006/relationships/font" Target="fonts/InterSemiBold-boldItalic.fntdata"/><Relationship Id="rId38" Type="http://schemas.openxmlformats.org/officeDocument/2006/relationships/font" Target="fonts/Inter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de8bf8b5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9de8bf8b5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e8bf8b5a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9de8bf8b5a_2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de8bf8b5a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9de8bf8b5a_2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e8bf8b5a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9de8bf8b5a_2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e8bf8b5a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9de8bf8b5a_2_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e8bf8b5a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9de8bf8b5a_2_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de8bf8b5a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9de8bf8b5a_2_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de8bf8b5a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9de8bf8b5a_2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de8bf8b5a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9de8bf8b5a_2_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de8bf8b5a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9de8bf8b5a_2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de8bf8b5a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9de8bf8b5a_2_1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de8bf8b5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9de8bf8b5a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de8bf8b5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9de8bf8b5a_2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de8bf8b5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9de8bf8b5a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de8bf8b5a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9de8bf8b5a_2_2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de8bf8b5a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9de8bf8b5a_2_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e8bf8b5a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9de8bf8b5a_2_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de8bf8b5a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9de8bf8b5a_2_2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de8bf8b5a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9de8bf8b5a_2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de8bf8b5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de8bf8b5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de8bf8b5a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9de8bf8b5a_2_2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de8bf8b5a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9de8bf8b5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de8bf8b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de8bf8b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e8bf8b5a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9de8bf8b5a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de8bf8b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9de8bf8b5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e8bf8b5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9de8bf8b5a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de8bf8b5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de8bf8b5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de8bf8b5a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9de8bf8b5a_2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de8bf8b5a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9de8bf8b5a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3pPr>
            <a:lvl4pPr indent="-292100" lvl="3" marL="1828800">
              <a:spcBef>
                <a:spcPts val="200"/>
              </a:spcBef>
              <a:spcAft>
                <a:spcPts val="0"/>
              </a:spcAft>
              <a:buSzPts val="1000"/>
              <a:buChar char="–"/>
              <a:defRPr/>
            </a:lvl4pPr>
            <a:lvl5pPr indent="-292100" lvl="4" marL="228600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292100" lvl="5" marL="27432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3pPr>
            <a:lvl4pPr indent="-292100" lvl="3" marL="1828800">
              <a:spcBef>
                <a:spcPts val="200"/>
              </a:spcBef>
              <a:spcAft>
                <a:spcPts val="0"/>
              </a:spcAft>
              <a:buSzPts val="1000"/>
              <a:buChar char="–"/>
              <a:defRPr/>
            </a:lvl4pPr>
            <a:lvl5pPr indent="-292100" lvl="4" marL="2286000">
              <a:spcBef>
                <a:spcPts val="200"/>
              </a:spcBef>
              <a:spcAft>
                <a:spcPts val="0"/>
              </a:spcAft>
              <a:buSzPts val="1000"/>
              <a:buChar char="»"/>
              <a:defRPr/>
            </a:lvl5pPr>
            <a:lvl6pPr indent="-292100" lvl="5" marL="27432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7pPr>
            <a:lvl8pPr indent="-292100" lvl="7" marL="36576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8pPr>
            <a:lvl9pPr indent="-292100" lvl="8" marL="4114800">
              <a:spcBef>
                <a:spcPts val="200"/>
              </a:spcBef>
              <a:spcAft>
                <a:spcPts val="0"/>
              </a:spcAft>
              <a:buSzPts val="1000"/>
              <a:buChar char="•"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0" name="Google Shape;90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7" name="Google Shape;97;p21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8" name="Google Shape;98;p21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10" name="Google Shape;110;p23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4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2192" l="0" r="5811" t="6055"/>
          <a:stretch/>
        </p:blipFill>
        <p:spPr>
          <a:xfrm>
            <a:off x="0" y="-58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/>
          <p:nvPr/>
        </p:nvSpPr>
        <p:spPr>
          <a:xfrm>
            <a:off x="385050" y="166650"/>
            <a:ext cx="7751759" cy="4822321"/>
          </a:xfrm>
          <a:custGeom>
            <a:rect b="b" l="l" r="r" t="t"/>
            <a:pathLst>
              <a:path extrusionOk="0" h="9994448" w="15901045">
                <a:moveTo>
                  <a:pt x="0" y="0"/>
                </a:moveTo>
                <a:lnTo>
                  <a:pt x="15901045" y="0"/>
                </a:lnTo>
                <a:lnTo>
                  <a:pt x="15901045" y="9994448"/>
                </a:lnTo>
                <a:lnTo>
                  <a:pt x="0" y="9994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3996025" y="99625"/>
            <a:ext cx="4425300" cy="5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3884061" y="175800"/>
            <a:ext cx="5138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Inputs &amp; Initialization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274010" y="174395"/>
            <a:ext cx="6822955" cy="4775098"/>
          </a:xfrm>
          <a:custGeom>
            <a:rect b="b" l="l" r="r" t="t"/>
            <a:pathLst>
              <a:path extrusionOk="0" h="9550195" w="13645909">
                <a:moveTo>
                  <a:pt x="0" y="0"/>
                </a:moveTo>
                <a:lnTo>
                  <a:pt x="13645909" y="0"/>
                </a:lnTo>
                <a:lnTo>
                  <a:pt x="13645909" y="9550195"/>
                </a:lnTo>
                <a:lnTo>
                  <a:pt x="0" y="9550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4302525" y="157075"/>
            <a:ext cx="3477000" cy="5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3884061" y="175800"/>
            <a:ext cx="5138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Inputs &amp; Initialization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896496" y="718342"/>
            <a:ext cx="6046597" cy="4219951"/>
          </a:xfrm>
          <a:custGeom>
            <a:rect b="b" l="l" r="r" t="t"/>
            <a:pathLst>
              <a:path extrusionOk="0" h="8439902" w="12093193">
                <a:moveTo>
                  <a:pt x="0" y="0"/>
                </a:moveTo>
                <a:lnTo>
                  <a:pt x="12093193" y="0"/>
                </a:lnTo>
                <a:lnTo>
                  <a:pt x="12093193" y="8439902"/>
                </a:lnTo>
                <a:lnTo>
                  <a:pt x="0" y="8439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589143" y="185375"/>
            <a:ext cx="8425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LOCAL STIFFNESS MATRIX &amp; FIXED-END FORCES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8"/>
          <p:cNvSpPr/>
          <p:nvPr/>
        </p:nvSpPr>
        <p:spPr>
          <a:xfrm>
            <a:off x="3919400" y="4419375"/>
            <a:ext cx="392700" cy="421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9"/>
          <p:cNvGrpSpPr/>
          <p:nvPr/>
        </p:nvGrpSpPr>
        <p:grpSpPr>
          <a:xfrm>
            <a:off x="681921" y="783081"/>
            <a:ext cx="6953518" cy="4267610"/>
            <a:chOff x="767388" y="514350"/>
            <a:chExt cx="7391855" cy="4536633"/>
          </a:xfrm>
        </p:grpSpPr>
        <p:sp>
          <p:nvSpPr>
            <p:cNvPr id="216" name="Google Shape;216;p39"/>
            <p:cNvSpPr/>
            <p:nvPr/>
          </p:nvSpPr>
          <p:spPr>
            <a:xfrm>
              <a:off x="767388" y="514350"/>
              <a:ext cx="7391855" cy="4536633"/>
            </a:xfrm>
            <a:custGeom>
              <a:rect b="b" l="l" r="r" t="t"/>
              <a:pathLst>
                <a:path extrusionOk="0" h="9073265" w="14783711">
                  <a:moveTo>
                    <a:pt x="0" y="0"/>
                  </a:moveTo>
                  <a:lnTo>
                    <a:pt x="14783711" y="0"/>
                  </a:lnTo>
                  <a:lnTo>
                    <a:pt x="14783711" y="9073265"/>
                  </a:lnTo>
                  <a:lnTo>
                    <a:pt x="0" y="90732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1500" lIns="43000" spcFirstLastPara="1" rIns="43000" wrap="square" tIns="21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4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4331275" y="4534300"/>
              <a:ext cx="392700" cy="4215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86025" lIns="86025" spcFirstLastPara="1" rIns="86025" wrap="square" tIns="86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17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39"/>
          <p:cNvSpPr/>
          <p:nvPr/>
        </p:nvSpPr>
        <p:spPr>
          <a:xfrm>
            <a:off x="6486375" y="779675"/>
            <a:ext cx="1542000" cy="436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589143" y="185375"/>
            <a:ext cx="8425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STRUCTURE STIFFNESS MATRIX &amp; REACTIONS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/>
          <p:nvPr/>
        </p:nvSpPr>
        <p:spPr>
          <a:xfrm>
            <a:off x="589150" y="897475"/>
            <a:ext cx="8115300" cy="4070725"/>
          </a:xfrm>
          <a:custGeom>
            <a:rect b="b" l="l" r="r" t="t"/>
            <a:pathLst>
              <a:path extrusionOk="0" h="8141450" w="16230600">
                <a:moveTo>
                  <a:pt x="0" y="0"/>
                </a:moveTo>
                <a:lnTo>
                  <a:pt x="16230600" y="0"/>
                </a:lnTo>
                <a:lnTo>
                  <a:pt x="16230600" y="8141450"/>
                </a:lnTo>
                <a:lnTo>
                  <a:pt x="0" y="8141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589143" y="185375"/>
            <a:ext cx="8425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STRUCTURE STIFFNESS MATRIX &amp; REACTIONS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/>
          <p:nvPr/>
        </p:nvSpPr>
        <p:spPr>
          <a:xfrm>
            <a:off x="346803" y="779675"/>
            <a:ext cx="6666831" cy="4214381"/>
          </a:xfrm>
          <a:custGeom>
            <a:rect b="b" l="l" r="r" t="t"/>
            <a:pathLst>
              <a:path extrusionOk="0" h="8779961" w="13675551">
                <a:moveTo>
                  <a:pt x="0" y="0"/>
                </a:moveTo>
                <a:lnTo>
                  <a:pt x="13675551" y="0"/>
                </a:lnTo>
                <a:lnTo>
                  <a:pt x="13675551" y="8779961"/>
                </a:lnTo>
                <a:lnTo>
                  <a:pt x="0" y="8779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5423175" y="779675"/>
            <a:ext cx="1810200" cy="42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FINDING MEMBER FORCES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276775" y="662675"/>
            <a:ext cx="8314573" cy="4193295"/>
          </a:xfrm>
          <a:custGeom>
            <a:rect b="b" l="l" r="r" t="t"/>
            <a:pathLst>
              <a:path extrusionOk="0" h="7987228" w="16629146">
                <a:moveTo>
                  <a:pt x="0" y="0"/>
                </a:moveTo>
                <a:lnTo>
                  <a:pt x="16629146" y="0"/>
                </a:lnTo>
                <a:lnTo>
                  <a:pt x="16629146" y="7987228"/>
                </a:lnTo>
                <a:lnTo>
                  <a:pt x="0" y="7987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FINDING MEMBER FORCES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/>
          <p:nvPr/>
        </p:nvSpPr>
        <p:spPr>
          <a:xfrm>
            <a:off x="943652" y="581397"/>
            <a:ext cx="5405555" cy="4478889"/>
          </a:xfrm>
          <a:custGeom>
            <a:rect b="b" l="l" r="r" t="t"/>
            <a:pathLst>
              <a:path extrusionOk="0" h="8957777" w="10811110">
                <a:moveTo>
                  <a:pt x="0" y="0"/>
                </a:moveTo>
                <a:lnTo>
                  <a:pt x="10811110" y="0"/>
                </a:lnTo>
                <a:lnTo>
                  <a:pt x="10811110" y="8957777"/>
                </a:lnTo>
                <a:lnTo>
                  <a:pt x="0" y="8957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PLOTTING DEFORMED SHAPE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/>
          <p:nvPr/>
        </p:nvSpPr>
        <p:spPr>
          <a:xfrm>
            <a:off x="791325" y="703050"/>
            <a:ext cx="6526794" cy="4216949"/>
          </a:xfrm>
          <a:custGeom>
            <a:rect b="b" l="l" r="r" t="t"/>
            <a:pathLst>
              <a:path extrusionOk="0" h="8562334" w="12735208">
                <a:moveTo>
                  <a:pt x="0" y="0"/>
                </a:moveTo>
                <a:lnTo>
                  <a:pt x="12735208" y="0"/>
                </a:lnTo>
                <a:lnTo>
                  <a:pt x="12735208" y="8562334"/>
                </a:lnTo>
                <a:lnTo>
                  <a:pt x="0" y="8562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PLOTTING DEFORMED SHAPE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/>
          <p:nvPr/>
        </p:nvSpPr>
        <p:spPr>
          <a:xfrm>
            <a:off x="538300" y="750925"/>
            <a:ext cx="7586879" cy="3998558"/>
          </a:xfrm>
          <a:custGeom>
            <a:rect b="b" l="l" r="r" t="t"/>
            <a:pathLst>
              <a:path extrusionOk="0" h="8037302" w="15404830">
                <a:moveTo>
                  <a:pt x="0" y="0"/>
                </a:moveTo>
                <a:lnTo>
                  <a:pt x="15404829" y="0"/>
                </a:lnTo>
                <a:lnTo>
                  <a:pt x="15404829" y="8037303"/>
                </a:lnTo>
                <a:lnTo>
                  <a:pt x="0" y="8037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5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PLOTTING DEFORMED SHAPE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 rot="10800000">
            <a:off x="0" y="-2000250"/>
            <a:ext cx="9144000" cy="9144000"/>
          </a:xfrm>
          <a:custGeom>
            <a:rect b="b" l="l" r="r" t="t"/>
            <a:pathLst>
              <a:path extrusionOk="0"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0" y="3834160"/>
            <a:ext cx="1311466" cy="1309372"/>
          </a:xfrm>
          <a:custGeom>
            <a:rect b="b" l="l" r="r" t="t"/>
            <a:pathLst>
              <a:path extrusionOk="0" h="2618740" w="2622931">
                <a:moveTo>
                  <a:pt x="0" y="0"/>
                </a:moveTo>
                <a:lnTo>
                  <a:pt x="0" y="2618740"/>
                </a:lnTo>
                <a:lnTo>
                  <a:pt x="2622931" y="261874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0" y="0"/>
            <a:ext cx="5674783" cy="5238750"/>
          </a:xfrm>
          <a:custGeom>
            <a:rect b="b" l="l" r="r" t="t"/>
            <a:pathLst>
              <a:path extrusionOk="0" h="10477500" w="11349566">
                <a:moveTo>
                  <a:pt x="0" y="0"/>
                </a:moveTo>
                <a:lnTo>
                  <a:pt x="11349566" y="0"/>
                </a:lnTo>
                <a:lnTo>
                  <a:pt x="11349566" y="10477500"/>
                </a:lnTo>
                <a:lnTo>
                  <a:pt x="0" y="10477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44" r="-36913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5796725" y="1339600"/>
            <a:ext cx="2773500" cy="3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8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This image of a 3D arch bridge was the inspiration for our problem statement. We chose this particularly because:</a:t>
            </a:r>
            <a:endParaRPr sz="120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1" marL="2413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The Fourth Bridge looks different and strong.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1" marL="2413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It works on the cantilever principle seen in many big bridges.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1" marL="2413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It helped us connect theory with real life.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1" marL="2413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We understood how loads act on large bridges.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1" marL="24130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It was a good example to learn structural analysis.</a:t>
            </a:r>
            <a:endParaRPr sz="120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4045351" y="57275"/>
            <a:ext cx="4981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INSPIRATION FOR OUR PROBLEM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819032" y="185380"/>
            <a:ext cx="4167678" cy="4953415"/>
          </a:xfrm>
          <a:custGeom>
            <a:rect b="b" l="l" r="r" t="t"/>
            <a:pathLst>
              <a:path extrusionOk="0" h="7026121" w="4832091">
                <a:moveTo>
                  <a:pt x="0" y="0"/>
                </a:moveTo>
                <a:lnTo>
                  <a:pt x="4832091" y="0"/>
                </a:lnTo>
                <a:lnTo>
                  <a:pt x="4832091" y="7026121"/>
                </a:lnTo>
                <a:lnTo>
                  <a:pt x="0" y="7026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148" l="0" r="-9591" t="-3463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6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SOLVING TRUSS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/>
          <p:nvPr/>
        </p:nvSpPr>
        <p:spPr>
          <a:xfrm>
            <a:off x="310752" y="110295"/>
            <a:ext cx="4398108" cy="4927862"/>
          </a:xfrm>
          <a:custGeom>
            <a:rect b="b" l="l" r="r" t="t"/>
            <a:pathLst>
              <a:path extrusionOk="0" h="6965176" w="5283013">
                <a:moveTo>
                  <a:pt x="0" y="0"/>
                </a:moveTo>
                <a:lnTo>
                  <a:pt x="5283014" y="0"/>
                </a:lnTo>
                <a:lnTo>
                  <a:pt x="5283014" y="6965175"/>
                </a:lnTo>
                <a:lnTo>
                  <a:pt x="0" y="6965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89" l="0" r="0" t="-379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4708852" y="773627"/>
            <a:ext cx="3863180" cy="4266788"/>
          </a:xfrm>
          <a:custGeom>
            <a:rect b="b" l="l" r="r" t="t"/>
            <a:pathLst>
              <a:path extrusionOk="0" h="5967535" w="6012731">
                <a:moveTo>
                  <a:pt x="0" y="0"/>
                </a:moveTo>
                <a:lnTo>
                  <a:pt x="6012731" y="0"/>
                </a:lnTo>
                <a:lnTo>
                  <a:pt x="6012731" y="5967536"/>
                </a:lnTo>
                <a:lnTo>
                  <a:pt x="0" y="5967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049" l="0" r="0" t="-54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589143" y="185375"/>
            <a:ext cx="842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SOLVING TRUSS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/>
          <p:nvPr/>
        </p:nvSpPr>
        <p:spPr>
          <a:xfrm>
            <a:off x="409950" y="454000"/>
            <a:ext cx="8724297" cy="4250494"/>
          </a:xfrm>
          <a:custGeom>
            <a:rect b="b" l="l" r="r" t="t"/>
            <a:pathLst>
              <a:path extrusionOk="0" h="6883391" w="16007885">
                <a:moveTo>
                  <a:pt x="0" y="0"/>
                </a:moveTo>
                <a:lnTo>
                  <a:pt x="16007885" y="0"/>
                </a:lnTo>
                <a:lnTo>
                  <a:pt x="16007885" y="6883391"/>
                </a:lnTo>
                <a:lnTo>
                  <a:pt x="0" y="6883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8"/>
          <p:cNvSpPr txBox="1"/>
          <p:nvPr/>
        </p:nvSpPr>
        <p:spPr>
          <a:xfrm>
            <a:off x="6476770" y="185375"/>
            <a:ext cx="253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560375" y="277375"/>
            <a:ext cx="8645463" cy="4872114"/>
          </a:xfrm>
          <a:custGeom>
            <a:rect b="b" l="l" r="r" t="t"/>
            <a:pathLst>
              <a:path extrusionOk="0" h="5142073" w="11301259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9"/>
          <p:cNvSpPr/>
          <p:nvPr/>
        </p:nvSpPr>
        <p:spPr>
          <a:xfrm>
            <a:off x="5107093" y="779675"/>
            <a:ext cx="8334679" cy="4485152"/>
          </a:xfrm>
          <a:custGeom>
            <a:rect b="b" l="l" r="r" t="t"/>
            <a:pathLst>
              <a:path extrusionOk="0"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6476770" y="185375"/>
            <a:ext cx="253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/>
          <p:nvPr/>
        </p:nvSpPr>
        <p:spPr>
          <a:xfrm>
            <a:off x="394625" y="402250"/>
            <a:ext cx="8532451" cy="4601696"/>
          </a:xfrm>
          <a:custGeom>
            <a:rect b="b" l="l" r="r" t="t"/>
            <a:pathLst>
              <a:path extrusionOk="0" h="3630529" w="11301259">
                <a:moveTo>
                  <a:pt x="0" y="0"/>
                </a:moveTo>
                <a:lnTo>
                  <a:pt x="11301259" y="0"/>
                </a:lnTo>
                <a:lnTo>
                  <a:pt x="11301259" y="3630530"/>
                </a:lnTo>
                <a:lnTo>
                  <a:pt x="0" y="3630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450" lIns="44925" spcFirstLastPara="1" rIns="44925" wrap="square" tIns="2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0"/>
          <p:cNvSpPr/>
          <p:nvPr/>
        </p:nvSpPr>
        <p:spPr>
          <a:xfrm>
            <a:off x="4238052" y="449314"/>
            <a:ext cx="7769616" cy="4600742"/>
          </a:xfrm>
          <a:custGeom>
            <a:rect b="b" l="l" r="r" t="t"/>
            <a:pathLst>
              <a:path extrusionOk="0" h="5198579" w="11301259">
                <a:moveTo>
                  <a:pt x="0" y="0"/>
                </a:moveTo>
                <a:lnTo>
                  <a:pt x="11301259" y="0"/>
                </a:lnTo>
                <a:lnTo>
                  <a:pt x="11301259" y="5198579"/>
                </a:lnTo>
                <a:lnTo>
                  <a:pt x="0" y="5198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450" lIns="44925" spcFirstLastPara="1" rIns="44925" wrap="square" tIns="22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0"/>
          <p:cNvSpPr txBox="1"/>
          <p:nvPr/>
        </p:nvSpPr>
        <p:spPr>
          <a:xfrm>
            <a:off x="6476770" y="185375"/>
            <a:ext cx="253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/>
          <p:nvPr/>
        </p:nvSpPr>
        <p:spPr>
          <a:xfrm>
            <a:off x="432943" y="520794"/>
            <a:ext cx="8424503" cy="4604432"/>
          </a:xfrm>
          <a:custGeom>
            <a:rect b="b" l="l" r="r" t="t"/>
            <a:pathLst>
              <a:path extrusionOk="0" h="4592950" w="9824493">
                <a:moveTo>
                  <a:pt x="0" y="0"/>
                </a:moveTo>
                <a:lnTo>
                  <a:pt x="9824493" y="0"/>
                </a:lnTo>
                <a:lnTo>
                  <a:pt x="9824493" y="4592950"/>
                </a:lnTo>
                <a:lnTo>
                  <a:pt x="0" y="4592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1100" lIns="42250" spcFirstLastPara="1" rIns="42250" wrap="square" tIns="21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4067724" y="520805"/>
            <a:ext cx="7933278" cy="4604432"/>
          </a:xfrm>
          <a:custGeom>
            <a:rect b="b" l="l" r="r" t="t"/>
            <a:pathLst>
              <a:path extrusionOk="0" h="4592950" w="9824493">
                <a:moveTo>
                  <a:pt x="0" y="0"/>
                </a:moveTo>
                <a:lnTo>
                  <a:pt x="9824493" y="0"/>
                </a:lnTo>
                <a:lnTo>
                  <a:pt x="9824493" y="4592950"/>
                </a:lnTo>
                <a:lnTo>
                  <a:pt x="0" y="4592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1100" lIns="42250" spcFirstLastPara="1" rIns="42250" wrap="square" tIns="21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6476770" y="185375"/>
            <a:ext cx="253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/>
          <p:nvPr/>
        </p:nvSpPr>
        <p:spPr>
          <a:xfrm>
            <a:off x="931025" y="536400"/>
            <a:ext cx="9803842" cy="4256620"/>
          </a:xfrm>
          <a:custGeom>
            <a:rect b="b" l="l" r="r" t="t"/>
            <a:pathLst>
              <a:path extrusionOk="0" h="2627543" w="11301259">
                <a:moveTo>
                  <a:pt x="0" y="0"/>
                </a:moveTo>
                <a:lnTo>
                  <a:pt x="11301259" y="0"/>
                </a:lnTo>
                <a:lnTo>
                  <a:pt x="11301259" y="2627543"/>
                </a:lnTo>
                <a:lnTo>
                  <a:pt x="0" y="2627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2"/>
          <p:cNvSpPr txBox="1"/>
          <p:nvPr/>
        </p:nvSpPr>
        <p:spPr>
          <a:xfrm>
            <a:off x="6476770" y="185375"/>
            <a:ext cx="2538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/>
          <p:nvPr/>
        </p:nvSpPr>
        <p:spPr>
          <a:xfrm>
            <a:off x="514350" y="1313772"/>
            <a:ext cx="7277394" cy="3829729"/>
          </a:xfrm>
          <a:custGeom>
            <a:rect b="b" l="l" r="r" t="t"/>
            <a:pathLst>
              <a:path extrusionOk="0" h="7659457" w="14554788">
                <a:moveTo>
                  <a:pt x="0" y="0"/>
                </a:moveTo>
                <a:lnTo>
                  <a:pt x="14554788" y="0"/>
                </a:lnTo>
                <a:lnTo>
                  <a:pt x="14554788" y="7659457"/>
                </a:lnTo>
                <a:lnTo>
                  <a:pt x="0" y="7659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1189625" y="185375"/>
            <a:ext cx="7825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DEFORMED SHAPE OF THE STRUCTURE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/>
          <p:nvPr/>
        </p:nvSpPr>
        <p:spPr>
          <a:xfrm>
            <a:off x="8949" y="0"/>
            <a:ext cx="9134475" cy="2081213"/>
          </a:xfrm>
          <a:custGeom>
            <a:rect b="b" l="l" r="r" t="t"/>
            <a:pathLst>
              <a:path extrusionOk="0" h="4162425" w="18268950">
                <a:moveTo>
                  <a:pt x="0" y="0"/>
                </a:moveTo>
                <a:lnTo>
                  <a:pt x="18268950" y="0"/>
                </a:lnTo>
                <a:lnTo>
                  <a:pt x="182689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2074" l="0" r="0" t="-9057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4"/>
          <p:cNvSpPr/>
          <p:nvPr/>
        </p:nvSpPr>
        <p:spPr>
          <a:xfrm>
            <a:off x="2418588" y="658368"/>
            <a:ext cx="4294632" cy="1008888"/>
          </a:xfrm>
          <a:custGeom>
            <a:rect b="b" l="l" r="r" t="t"/>
            <a:pathLst>
              <a:path extrusionOk="0" h="2017776" w="8589264">
                <a:moveTo>
                  <a:pt x="0" y="0"/>
                </a:moveTo>
                <a:lnTo>
                  <a:pt x="8589264" y="0"/>
                </a:lnTo>
                <a:lnTo>
                  <a:pt x="8589264" y="2017776"/>
                </a:lnTo>
                <a:lnTo>
                  <a:pt x="0" y="2017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747397" y="2628112"/>
            <a:ext cx="1874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Ranvir Kumar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23CE10050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4"/>
          <p:cNvSpPr txBox="1"/>
          <p:nvPr/>
        </p:nvSpPr>
        <p:spPr>
          <a:xfrm>
            <a:off x="405238" y="3672175"/>
            <a:ext cx="2559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R.Hanisree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23CE10056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3606201" y="2623350"/>
            <a:ext cx="1996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Shubham Suman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5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23CE30029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3628184" y="3730975"/>
            <a:ext cx="1896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P.Akshay Kumar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23CE10038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6586488" y="2628112"/>
            <a:ext cx="17484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Mayukh Mondal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23CE30020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54"/>
          <p:cNvSpPr txBox="1"/>
          <p:nvPr/>
        </p:nvSpPr>
        <p:spPr>
          <a:xfrm>
            <a:off x="6512709" y="3672175"/>
            <a:ext cx="1896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Shashank Sahil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96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23CE10065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/>
        </p:nvSpPr>
        <p:spPr>
          <a:xfrm>
            <a:off x="713475" y="2156101"/>
            <a:ext cx="29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B544C"/>
                </a:solidFill>
                <a:latin typeface="Inter Medium"/>
                <a:ea typeface="Inter Medium"/>
                <a:cs typeface="Inter Medium"/>
                <a:sym typeface="Inter Medium"/>
              </a:rPr>
              <a:t>Men</a:t>
            </a:r>
            <a:endParaRPr b="0" i="0" sz="2700" u="none" cap="none" strike="noStrike">
              <a:solidFill>
                <a:srgbClr val="0B544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232341"/>
                </a:solidFill>
                <a:latin typeface="Inter Medium"/>
                <a:ea typeface="Inter Medium"/>
                <a:cs typeface="Inter Medium"/>
                <a:sym typeface="Inter Medium"/>
              </a:rPr>
              <a:t>Demand Space</a:t>
            </a:r>
            <a:endParaRPr b="0" i="0" sz="2700" u="none" cap="none" strike="noStrike">
              <a:solidFill>
                <a:srgbClr val="23234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6" name="Google Shape;326;p55"/>
          <p:cNvSpPr/>
          <p:nvPr/>
        </p:nvSpPr>
        <p:spPr>
          <a:xfrm>
            <a:off x="4107100" y="0"/>
            <a:ext cx="4605000" cy="5143500"/>
          </a:xfrm>
          <a:prstGeom prst="roundRect">
            <a:avLst>
              <a:gd fmla="val 0" name="adj"/>
            </a:avLst>
          </a:prstGeom>
          <a:solidFill>
            <a:srgbClr val="DFF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9785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7" name="Google Shape;327;p55"/>
          <p:cNvSpPr/>
          <p:nvPr/>
        </p:nvSpPr>
        <p:spPr>
          <a:xfrm>
            <a:off x="542275" y="2247025"/>
            <a:ext cx="48600" cy="654900"/>
          </a:xfrm>
          <a:prstGeom prst="roundRect">
            <a:avLst>
              <a:gd fmla="val 50000" name="adj"/>
            </a:avLst>
          </a:prstGeom>
          <a:solidFill>
            <a:srgbClr val="1CA6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5"/>
          <p:cNvSpPr/>
          <p:nvPr/>
        </p:nvSpPr>
        <p:spPr>
          <a:xfrm>
            <a:off x="6361850" y="592925"/>
            <a:ext cx="1522200" cy="2102400"/>
          </a:xfrm>
          <a:prstGeom prst="roundRect">
            <a:avLst>
              <a:gd fmla="val 1280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5" title="shutterstock_1588018810.jpg"/>
          <p:cNvPicPr preferRelativeResize="0"/>
          <p:nvPr/>
        </p:nvPicPr>
        <p:blipFill rotWithShape="1">
          <a:blip r:embed="rId3">
            <a:alphaModFix/>
          </a:blip>
          <a:srcRect b="43792" l="8767" r="38292" t="3266"/>
          <a:stretch/>
        </p:blipFill>
        <p:spPr>
          <a:xfrm>
            <a:off x="5242898" y="913750"/>
            <a:ext cx="2333400" cy="3501000"/>
          </a:xfrm>
          <a:prstGeom prst="roundRect">
            <a:avLst>
              <a:gd fmla="val 8191" name="adj"/>
            </a:avLst>
          </a:prstGeom>
          <a:solidFill>
            <a:srgbClr val="FFFFFF"/>
          </a:solidFill>
          <a:ln>
            <a:noFill/>
          </a:ln>
        </p:spPr>
      </p:pic>
      <p:pic>
        <p:nvPicPr>
          <p:cNvPr id="330" name="Google Shape;330;p55" title="thank you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" y="1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5"/>
          <p:cNvSpPr/>
          <p:nvPr/>
        </p:nvSpPr>
        <p:spPr>
          <a:xfrm rot="-5400000">
            <a:off x="240775" y="4137525"/>
            <a:ext cx="651600" cy="33300"/>
          </a:xfrm>
          <a:prstGeom prst="roundRect">
            <a:avLst>
              <a:gd fmla="val 23574" name="adj"/>
            </a:avLst>
          </a:prstGeom>
          <a:solidFill>
            <a:srgbClr val="0957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5"/>
          <p:cNvSpPr txBox="1"/>
          <p:nvPr/>
        </p:nvSpPr>
        <p:spPr>
          <a:xfrm>
            <a:off x="713475" y="3828375"/>
            <a:ext cx="270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Onest SemiBold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Onest SemiBold"/>
                <a:ea typeface="Onest SemiBold"/>
                <a:cs typeface="Onest SemiBold"/>
                <a:sym typeface="Onest SemiBold"/>
              </a:rPr>
              <a:t>Thank You</a:t>
            </a:r>
            <a:endParaRPr b="1" i="0" sz="4100" u="none" cap="none" strike="noStrike">
              <a:solidFill>
                <a:srgbClr val="1D6DFF"/>
              </a:solidFill>
              <a:latin typeface="Onest SemiBold"/>
              <a:ea typeface="Onest SemiBold"/>
              <a:cs typeface="Onest SemiBold"/>
              <a:sym typeface="Ones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1536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4081"/>
            <a:ext cx="9144003" cy="36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4045351" y="57275"/>
            <a:ext cx="4981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FULL BRIDGE MODEL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86204" y="1179914"/>
            <a:ext cx="8980458" cy="3798691"/>
          </a:xfrm>
          <a:custGeom>
            <a:rect b="b" l="l" r="r" t="t"/>
            <a:pathLst>
              <a:path extrusionOk="0" h="3988127" w="11476624">
                <a:moveTo>
                  <a:pt x="0" y="0"/>
                </a:moveTo>
                <a:lnTo>
                  <a:pt x="11476623" y="0"/>
                </a:lnTo>
                <a:lnTo>
                  <a:pt x="11476623" y="3988126"/>
                </a:lnTo>
                <a:lnTo>
                  <a:pt x="0" y="3988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4045351" y="57275"/>
            <a:ext cx="4981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IDEALIZED SECTION OF THE BRIDGE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1292690"/>
            <a:ext cx="6370429" cy="3344475"/>
          </a:xfrm>
          <a:custGeom>
            <a:rect b="b" l="l" r="r" t="t"/>
            <a:pathLst>
              <a:path extrusionOk="0" h="6688950" w="12740858">
                <a:moveTo>
                  <a:pt x="0" y="0"/>
                </a:moveTo>
                <a:lnTo>
                  <a:pt x="12740858" y="0"/>
                </a:lnTo>
                <a:lnTo>
                  <a:pt x="12740858" y="6688950"/>
                </a:lnTo>
                <a:lnTo>
                  <a:pt x="0" y="6688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6370429" y="2409503"/>
            <a:ext cx="269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1" marL="39370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Montserrat"/>
              <a:buChar char="•"/>
            </a:pPr>
            <a:r>
              <a:rPr b="1" i="0" lang="en" sz="15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Dead Load (DL)</a:t>
            </a:r>
            <a:endParaRPr sz="15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1" marL="39370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F2A71E"/>
              </a:buClr>
              <a:buSzPts val="1500"/>
              <a:buFont typeface="Montserrat"/>
              <a:buChar char="•"/>
            </a:pPr>
            <a:r>
              <a:rPr b="1" i="0" lang="en" sz="1500" u="none" cap="none" strike="noStrike">
                <a:solidFill>
                  <a:srgbClr val="F2A71E"/>
                </a:solidFill>
                <a:latin typeface="Montserrat"/>
                <a:ea typeface="Montserrat"/>
                <a:cs typeface="Montserrat"/>
                <a:sym typeface="Montserrat"/>
              </a:rPr>
              <a:t>Live Load (LL)</a:t>
            </a:r>
            <a:endParaRPr sz="1500">
              <a:solidFill>
                <a:srgbClr val="F2A7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1" marL="39370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901E8"/>
              </a:buClr>
              <a:buSzPts val="1500"/>
              <a:buFont typeface="Montserrat"/>
              <a:buChar char="•"/>
            </a:pPr>
            <a:r>
              <a:rPr b="1" i="0" lang="en" sz="1500" u="none" cap="none" strike="noStrike">
                <a:solidFill>
                  <a:srgbClr val="0901E8"/>
                </a:solidFill>
                <a:latin typeface="Montserrat"/>
                <a:ea typeface="Montserrat"/>
                <a:cs typeface="Montserrat"/>
                <a:sym typeface="Montserrat"/>
              </a:rPr>
              <a:t>Wind Load (WL)</a:t>
            </a:r>
            <a:endParaRPr sz="1500">
              <a:solidFill>
                <a:srgbClr val="0901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1" marL="39370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820184"/>
              </a:buClr>
              <a:buSzPts val="1500"/>
              <a:buFont typeface="Montserrat"/>
              <a:buChar char="•"/>
            </a:pPr>
            <a:r>
              <a:rPr b="1" i="0" lang="en" sz="1500" u="none" cap="none" strike="noStrike">
                <a:solidFill>
                  <a:srgbClr val="820184"/>
                </a:solidFill>
                <a:latin typeface="Montserrat"/>
                <a:ea typeface="Montserrat"/>
                <a:cs typeface="Montserrat"/>
                <a:sym typeface="Montserrat"/>
              </a:rPr>
              <a:t>Other Loads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4045351" y="57275"/>
            <a:ext cx="4981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TYPES OF LOAD ACTING ON THE STRUCTURE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4045351" y="57275"/>
            <a:ext cx="4981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SOLUTION APPROACH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24" y="578225"/>
            <a:ext cx="4510800" cy="4510800"/>
          </a:xfrm>
          <a:prstGeom prst="roundRect">
            <a:avLst>
              <a:gd fmla="val 6059" name="adj"/>
            </a:avLst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5162650" y="967400"/>
            <a:ext cx="30000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Fundamental relation is Force equals Stiffness times Displacement.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{F}=[K]{d}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 stiffness matrix is derived in local coordinates.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[k]=[T]</a:t>
            </a:r>
            <a:r>
              <a:rPr b="1" baseline="3000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[ke​][T]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matrix converts local to global coordinates.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stiffness matrix is found using the transformation.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Nodal displacements are solved using the inverse global stiffness.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{d}=[K]</a:t>
            </a:r>
            <a:r>
              <a:rPr b="1" baseline="3000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{F}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 forces are computed with the element stiffness.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{Fe​}=[ke​]{de​}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4515900" y="0"/>
            <a:ext cx="4626361" cy="5143500"/>
          </a:xfrm>
          <a:custGeom>
            <a:rect b="b" l="l" r="r" t="t"/>
            <a:pathLst>
              <a:path extrusionOk="0" h="13716000" w="12851003">
                <a:moveTo>
                  <a:pt x="3838321" y="0"/>
                </a:moveTo>
                <a:cubicBezTo>
                  <a:pt x="3541522" y="318897"/>
                  <a:pt x="3277108" y="668401"/>
                  <a:pt x="3050540" y="1043051"/>
                </a:cubicBezTo>
                <a:cubicBezTo>
                  <a:pt x="2994914" y="1136904"/>
                  <a:pt x="2942844" y="1227201"/>
                  <a:pt x="2890774" y="1324483"/>
                </a:cubicBezTo>
                <a:lnTo>
                  <a:pt x="899922" y="4823206"/>
                </a:lnTo>
                <a:cubicBezTo>
                  <a:pt x="844296" y="4913503"/>
                  <a:pt x="795655" y="5003927"/>
                  <a:pt x="743585" y="5097653"/>
                </a:cubicBezTo>
                <a:lnTo>
                  <a:pt x="743585" y="5101082"/>
                </a:lnTo>
                <a:cubicBezTo>
                  <a:pt x="267589" y="5990590"/>
                  <a:pt x="0" y="7005066"/>
                  <a:pt x="0" y="8085582"/>
                </a:cubicBezTo>
                <a:cubicBezTo>
                  <a:pt x="0" y="10532999"/>
                  <a:pt x="1387856" y="12657963"/>
                  <a:pt x="3418967" y="13716000"/>
                </a:cubicBezTo>
                <a:lnTo>
                  <a:pt x="9268587" y="13716000"/>
                </a:lnTo>
                <a:cubicBezTo>
                  <a:pt x="10492867" y="13078206"/>
                  <a:pt x="11483340" y="12052554"/>
                  <a:pt x="12076938" y="10802620"/>
                </a:cubicBezTo>
                <a:lnTo>
                  <a:pt x="12851003" y="9453245"/>
                </a:lnTo>
                <a:lnTo>
                  <a:pt x="1285100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153" l="-71636" r="-20069" t="-14761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0" y="2047350"/>
            <a:ext cx="45159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DEMONSTRATION OF CODES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/>
          <p:nvPr/>
        </p:nvSpPr>
        <p:spPr>
          <a:xfrm>
            <a:off x="589161" y="723890"/>
            <a:ext cx="4295317" cy="4303407"/>
          </a:xfrm>
          <a:custGeom>
            <a:rect b="b" l="l" r="r" t="t"/>
            <a:pathLst>
              <a:path extrusionOk="0" h="8606813" w="8590634">
                <a:moveTo>
                  <a:pt x="0" y="0"/>
                </a:moveTo>
                <a:lnTo>
                  <a:pt x="8590635" y="0"/>
                </a:lnTo>
                <a:lnTo>
                  <a:pt x="8590635" y="8606813"/>
                </a:lnTo>
                <a:lnTo>
                  <a:pt x="0" y="8606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3884061" y="175800"/>
            <a:ext cx="5138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Inputs &amp; Initialization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